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320"/>
            <a:ext cx="950976" cy="731520"/>
          </a:xfrm>
          <a:prstGeom prst="rect">
            <a:avLst/>
          </a:prstGeom>
        </p:spPr>
      </p:pic>
      <p:pic>
        <p:nvPicPr>
          <p:cNvPr id="3" name="Picture 2" descr="Logo_FULL_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74320"/>
            <a:ext cx="1807285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28600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0069A6"/>
                </a:solidFill>
              </a:defRPr>
            </a:pPr>
            <a:r>
              <a:t>[Project Name]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7315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333333"/>
                </a:solidFill>
              </a:defRPr>
            </a:pPr>
            <a:r>
              <a:t>Presentation to [Board/Council Name]</a:t>
            </a:r>
          </a:p>
          <a:p>
            <a:r>
              <a:t>[Date]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7315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333333"/>
                </a:solidFill>
              </a:defRPr>
            </a:pPr>
            <a:r>
              <a:t>[Presenter Name, Title]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  <a:r>
              <a:t>1. Project Overview</a:t>
            </a: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  <a:r>
              <a:t>2. Current Status</a:t>
            </a: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  <a:r>
              <a:t>3. Challenges and Solutions</a:t>
            </a: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  <a:r>
              <a:t>4. Budget Update</a:t>
            </a: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  <a:r>
              <a:t>5. Next Steps and Timeline</a:t>
            </a: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</a:p>
          <a:p>
            <a:pPr>
              <a:lnSpc>
                <a:spcPct val="150000"/>
              </a:lnSpc>
              <a:defRPr sz="2400">
                <a:solidFill>
                  <a:srgbClr val="333333"/>
                </a:solidFill>
              </a:defRPr>
            </a:pPr>
            <a:r>
              <a:t>6. Questions and Discussion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Project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Project Description: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[Brief description of the project]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Objectives: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[Objective 1]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[Objective 2]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[Objective 3]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Expected Outcomes: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[What will be achieved]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Current Status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Accomplishments to Date: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[Achievement 1]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[Achievement 2]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[Achievement 3]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Current Activities: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[Activity 1]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• [Activity 2]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Milestones Completed: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☑ [Milestone 1]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☑ [Milestone 2]</a:t>
            </a:r>
          </a:p>
          <a:p>
            <a:pPr>
              <a:lnSpc>
                <a:spcPct val="130000"/>
              </a:lnSpc>
              <a:defRPr sz="1800">
                <a:solidFill>
                  <a:srgbClr val="333333"/>
                </a:solidFill>
              </a:defRPr>
            </a:pPr>
            <a:r>
              <a:t>☐ [Upcoming milestone]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Challenges and Solutions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371600"/>
          <a:ext cx="77724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4114800"/>
              </a:tblGrid>
              <a:tr h="914400"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Challenge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Solution/Response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t>[Challenge description]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[How you are addressing it]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t>[Challenge description]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[How you are addressing it]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t>[Challenge description]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[How you are addressing it]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Budget Update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71600" y="1645920"/>
          <a:ext cx="64008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828800"/>
                <a:gridCol w="1828800"/>
              </a:tblGrid>
              <a:tr h="640080"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Category</a:t>
                      </a:r>
                    </a:p>
                  </a:txBody>
                  <a:tcPr>
                    <a:solidFill>
                      <a:srgbClr val="0069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Budgeted</a:t>
                      </a:r>
                    </a:p>
                  </a:txBody>
                  <a:tcPr>
                    <a:solidFill>
                      <a:srgbClr val="0069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Spent to Date</a:t>
                      </a:r>
                    </a:p>
                  </a:txBody>
                  <a:tcPr>
                    <a:solidFill>
                      <a:srgbClr val="0069A6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t>Personnel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t>Materials/Supplies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t>Contracts/Services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$XX,XXX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Next Steps and Timeline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645920"/>
          <a:ext cx="73152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029200"/>
              </a:tblGrid>
              <a:tr h="685800"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Timeframe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400">
                          <a:solidFill>
                            <a:srgbClr val="FFFFFF"/>
                          </a:solidFill>
                        </a:defRPr>
                      </a:pPr>
                      <a:r>
                        <a:t>Activity</a:t>
                      </a:r>
                    </a:p>
                  </a:txBody>
                  <a:tcPr>
                    <a:solidFill>
                      <a:srgbClr val="339933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t>[Month Year]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[Activity/Milestone]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t>[Month Year]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[Activity/Milestone]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t>[Month Year]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[Activity/Milestone]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t>[Month Year]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[Activity/Milestone]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t>[Month Year]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[Project Completion]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0069A6"/>
                </a:solidFill>
              </a:defRPr>
            </a:pPr>
            <a:r>
              <a:t>Decisions Needed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  <a:r>
              <a:t>[If board/council action or decision is required, clearly state what you need]</a:t>
            </a: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  <a:r>
              <a:t>Options:</a:t>
            </a: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  <a:r>
              <a:t>1. [Option 1 with pros/cons]</a:t>
            </a: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  <a:r>
              <a:t>2. [Option 2 with pros/cons]</a:t>
            </a: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  <a:r>
              <a:t>Recommendation:</a:t>
            </a:r>
          </a:p>
          <a:p>
            <a:pPr>
              <a:lnSpc>
                <a:spcPct val="140000"/>
              </a:lnSpc>
              <a:defRPr sz="2000">
                <a:solidFill>
                  <a:srgbClr val="333333"/>
                </a:solidFill>
              </a:defRPr>
            </a:pPr>
            <a:r>
              <a:t>[Your recommended course of action]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5486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0069A6"/>
                </a:solidFill>
              </a:defRPr>
            </a:pPr>
            <a:r>
              <a:t>Questions?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5486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333333"/>
                </a:solidFill>
              </a:defRPr>
            </a:pPr>
            <a:r>
              <a:t>[Your Name]</a:t>
            </a:r>
          </a:p>
          <a:p>
            <a:pPr algn="ctr">
              <a:defRPr sz="1800">
                <a:solidFill>
                  <a:srgbClr val="333333"/>
                </a:solidFill>
              </a:defRPr>
            </a:pPr>
            <a:r>
              <a:t>[Your Title]</a:t>
            </a:r>
          </a:p>
          <a:p>
            <a:pPr algn="ctr">
              <a:defRPr sz="1800">
                <a:solidFill>
                  <a:srgbClr val="333333"/>
                </a:solidFill>
              </a:defRPr>
            </a:pPr>
            <a:r>
              <a:t>[Email]</a:t>
            </a:r>
          </a:p>
          <a:p>
            <a:pPr algn="ctr">
              <a:defRPr sz="1800">
                <a:solidFill>
                  <a:srgbClr val="333333"/>
                </a:solidFill>
              </a:defRPr>
            </a:pPr>
            <a:r>
              <a:t>[Phone]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